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7"/>
  </p:notesMasterIdLst>
  <p:sldIdLst>
    <p:sldId id="266" r:id="rId2"/>
    <p:sldId id="290" r:id="rId3"/>
    <p:sldId id="284" r:id="rId4"/>
    <p:sldId id="285" r:id="rId5"/>
    <p:sldId id="286" r:id="rId6"/>
    <p:sldId id="287" r:id="rId7"/>
    <p:sldId id="288" r:id="rId8"/>
    <p:sldId id="289" r:id="rId9"/>
    <p:sldId id="291" r:id="rId10"/>
    <p:sldId id="292" r:id="rId11"/>
    <p:sldId id="293" r:id="rId12"/>
    <p:sldId id="294" r:id="rId13"/>
    <p:sldId id="295" r:id="rId14"/>
    <p:sldId id="296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10/19/2023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l-ops.org/content/three-levels-of-ml-softwar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Model </a:t>
            </a:r>
            <a:r>
              <a:rPr lang="en-US" smtClean="0"/>
              <a:t>Serving Patterns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05600" y="5029200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Extracted from </a:t>
            </a:r>
            <a:endParaRPr lang="en-US" dirty="0" smtClean="0"/>
          </a:p>
          <a:p>
            <a:r>
              <a:rPr lang="en-US" dirty="0">
                <a:hlinkClick r:id="rId2"/>
              </a:rPr>
              <a:t>Three Levels of ML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Hybrid-Serving (Federated Learning)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Unique in the way it does, there is not only one model that predicts the outcome, but there are also lots of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Exactly spoken there are as many models as users exist, in addition to the one that’s held on a server</a:t>
            </a:r>
          </a:p>
          <a:p>
            <a:endParaRPr lang="en-US" dirty="0"/>
          </a:p>
          <a:p>
            <a:r>
              <a:rPr lang="en-US" dirty="0"/>
              <a:t>Start with the unique model, the one on the 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on the server-side is trained only once with the real-world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sets the initial model for each user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relatively general trained model so it fits for the majority of users</a:t>
            </a:r>
          </a:p>
          <a:p>
            <a:endParaRPr lang="en-US" dirty="0"/>
          </a:p>
          <a:p>
            <a:r>
              <a:rPr lang="en-US" dirty="0"/>
              <a:t>On the other side, there are the user-side models - really unique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possible for the devices to train their own models due to hardware </a:t>
            </a:r>
            <a:r>
              <a:rPr lang="en-US" dirty="0" smtClean="0"/>
              <a:t>enhancements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devices will train their own highly specialized model for their own user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Once in a while, the devices send their already trained model data (not the personal data) to the server</a:t>
            </a:r>
          </a:p>
          <a:p>
            <a:endParaRPr lang="en-US" dirty="0"/>
          </a:p>
          <a:p>
            <a:r>
              <a:rPr lang="en-US" dirty="0"/>
              <a:t>Then the server model will be adjusted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actual trends of the whole user community will be covered by the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this updated server model is set to be the new initial model that all devices are </a:t>
            </a:r>
            <a:r>
              <a:rPr lang="en-US" dirty="0" smtClean="0"/>
              <a:t>using</a:t>
            </a:r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6597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Hybrid-Serving (Federated Learning)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233353" cy="51053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Not having any downsides for the users, while the server model gets updated, this happens only when the device is idle, connected to </a:t>
            </a:r>
            <a:r>
              <a:rPr lang="en-US" dirty="0" err="1"/>
              <a:t>WiFi</a:t>
            </a:r>
            <a:r>
              <a:rPr lang="en-US" dirty="0"/>
              <a:t> and charging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testing is done on the devices, therefore the newly adopted model from the server is sent to the devices and tested for functionality</a:t>
            </a:r>
          </a:p>
          <a:p>
            <a:endParaRPr lang="en-US" dirty="0"/>
          </a:p>
          <a:p>
            <a:r>
              <a:rPr lang="en-US" dirty="0"/>
              <a:t>Big benefit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data </a:t>
            </a:r>
            <a:r>
              <a:rPr lang="en-US" dirty="0"/>
              <a:t>used for training and testing, which is highly personal, never leaves the devices while still capturing all data that is available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possible to train highly accurate models while not having to store tons of (probably personal) data in the cloud</a:t>
            </a:r>
          </a:p>
          <a:p>
            <a:endParaRPr lang="en-US" dirty="0"/>
          </a:p>
          <a:p>
            <a:r>
              <a:rPr lang="en-US" dirty="0"/>
              <a:t>Constraints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mobile devices are less powerful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training data is distributed across millions of devices and these are not always available for 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Exactly for this TensorFlow Federated (TFF) has been created - lightweight form of TensorFlow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0362" y="1833562"/>
            <a:ext cx="6391275" cy="463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866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Deployment Strategies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Common ways for wrapping trained models as deployable services, namely deploying ML models as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Docker Containers to Cloud Instances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Serverless Functions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945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Deploying ML Models as Docker Containers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223953" cy="52577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 standard, open solution to ML model deployment!</a:t>
            </a:r>
          </a:p>
          <a:p>
            <a:r>
              <a:rPr lang="en-US" dirty="0"/>
              <a:t>Containerization becomes the de-facto standard for delivery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ML model inference being considered stateless, lightweight, and idempotent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means deploy a container that wraps an ML model inference code</a:t>
            </a:r>
          </a:p>
          <a:p>
            <a:endParaRPr lang="en-US" dirty="0"/>
          </a:p>
          <a:p>
            <a:r>
              <a:rPr lang="en-US" dirty="0"/>
              <a:t>Docker is considered to be de-facto standard containerization technology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on-premise, cloud, or hybrid deployments</a:t>
            </a:r>
          </a:p>
          <a:p>
            <a:endParaRPr lang="en-US" dirty="0"/>
          </a:p>
          <a:p>
            <a:r>
              <a:rPr lang="en-US" dirty="0"/>
              <a:t>One ubiquitous way is to package the whole ML tech stack (dependencies) and the code for ML model prediction into a Docker container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Kubernetes or an alternative (e.g. AWS Fargate) does the orchestration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ML model functionality, such as prediction, is then available through a REST API (e.g. implemented as Flask application)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33600"/>
            <a:ext cx="5844708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897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Deploying ML Models as Serverless Functions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309553" cy="5029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Various cloud vendors already provide machine-learning platforms - can deploy model with their services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Amazon AWS </a:t>
            </a:r>
            <a:r>
              <a:rPr lang="en-US" dirty="0" err="1"/>
              <a:t>Sagemaker</a:t>
            </a:r>
            <a:r>
              <a:rPr lang="en-US" dirty="0"/>
              <a:t>, Google Cloud AI Platform, Azure Machine Learning Studio, and IBM Watson Machine Learning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Commercial cloud services also provide containerization of ML models such as AWS Lambda and Google App Engine servlet host</a:t>
            </a:r>
          </a:p>
          <a:p>
            <a:endParaRPr lang="en-US" dirty="0"/>
          </a:p>
          <a:p>
            <a:r>
              <a:rPr lang="en-US" dirty="0"/>
              <a:t>In order to deploy an ML model as a </a:t>
            </a:r>
            <a:r>
              <a:rPr lang="en-US" dirty="0" err="1"/>
              <a:t>serverless</a:t>
            </a:r>
            <a:r>
              <a:rPr lang="en-US" dirty="0"/>
              <a:t> function,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application code and dependencies are packaged into .zip files, with a single entry point function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could be managed by major cloud providers such as Azure Functions, AWS Lambda, or Google Cloud Functions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However, attention should be paid to possible constraints of the deployed artifacts such as the size of the </a:t>
            </a:r>
            <a:r>
              <a:rPr lang="en-US" dirty="0" smtClean="0"/>
              <a:t>artifacts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00" y="2362200"/>
            <a:ext cx="6553200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325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Machine Learning Workflow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783" y="887458"/>
            <a:ext cx="7774633" cy="582812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047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59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Code: Deployment Pipelines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final stage of delivering an ML project includes the following three steps: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Serving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Performance Monitoring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Model Performance Logging</a:t>
            </a:r>
          </a:p>
          <a:p>
            <a:endParaRPr lang="en-US" dirty="0"/>
          </a:p>
          <a:p>
            <a:r>
              <a:rPr lang="en-US" dirty="0"/>
              <a:t>Model Serving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process of deploying the ML model in a production environment</a:t>
            </a:r>
          </a:p>
          <a:p>
            <a:endParaRPr lang="en-US" dirty="0"/>
          </a:p>
          <a:p>
            <a:r>
              <a:rPr lang="en-US" dirty="0"/>
              <a:t>Model Performance Monitoring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process of observing the ML model performance based on live and previously unseen data, such as prediction or recommendation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interested in ML-specific signals, such as prediction deviation from previous model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signals might be used as triggers for model re-training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Model Performance Logging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Every inference request results in a log-record.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Serving Patterns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Three components should be considered when ML model is served in a production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inference is the process of getting data to be ingested by a model to compute predictions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requires a model, an interpreter for the execution, and input data</a:t>
            </a:r>
          </a:p>
          <a:p>
            <a:endParaRPr lang="en-US" dirty="0"/>
          </a:p>
          <a:p>
            <a:r>
              <a:rPr lang="en-US" dirty="0"/>
              <a:t>Deploying an ML system to a production environment includes two aspects,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First </a:t>
            </a:r>
            <a:r>
              <a:rPr lang="en-US" dirty="0"/>
              <a:t>deploying the pipeline for automated retraining and ML model 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Second, providing the API for prediction on unseen data</a:t>
            </a:r>
          </a:p>
          <a:p>
            <a:endParaRPr lang="en-US" dirty="0"/>
          </a:p>
          <a:p>
            <a:r>
              <a:rPr lang="en-US" dirty="0"/>
              <a:t>Model serving is a way to integrate the ML model in a software system</a:t>
            </a:r>
          </a:p>
          <a:p>
            <a:endParaRPr lang="en-US" dirty="0" smtClean="0"/>
          </a:p>
          <a:p>
            <a:r>
              <a:rPr lang="en-US" dirty="0" smtClean="0"/>
              <a:t>Five </a:t>
            </a:r>
            <a:r>
              <a:rPr lang="en-US" dirty="0"/>
              <a:t>patterns to put the ML model in production: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Model-as-Service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Model-as-Dependency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Precompute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Model-on-Demand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and Hybrid-Serving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Serving </a:t>
            </a:r>
            <a:r>
              <a:rPr lang="en-IN" dirty="0" smtClean="0"/>
              <a:t>Patterns(2)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Machine Learning Model Serving Taxonomy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538288"/>
            <a:ext cx="6734175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Model-as-Service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491153" cy="4648199"/>
          </a:xfrm>
        </p:spPr>
        <p:txBody>
          <a:bodyPr/>
          <a:lstStyle/>
          <a:p>
            <a:r>
              <a:rPr lang="en-US" dirty="0"/>
              <a:t>A common pattern for wrapping an ML model as an independent service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wrap the ML model and the interpreter within a dedicated web service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applications can request through a REST API or consume as a </a:t>
            </a:r>
            <a:r>
              <a:rPr lang="en-US" dirty="0" err="1"/>
              <a:t>gRPC</a:t>
            </a:r>
            <a:r>
              <a:rPr lang="en-US" dirty="0"/>
              <a:t> </a:t>
            </a:r>
            <a:r>
              <a:rPr lang="en-US" dirty="0" smtClean="0"/>
              <a:t>service</a:t>
            </a:r>
            <a:endParaRPr lang="en-US" dirty="0"/>
          </a:p>
          <a:p>
            <a:endParaRPr lang="en-US" dirty="0"/>
          </a:p>
          <a:p>
            <a:r>
              <a:rPr lang="en-US" dirty="0"/>
              <a:t>Used for various ML workflows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Forecast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Web Service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Online </a:t>
            </a:r>
            <a:r>
              <a:rPr lang="en-US" dirty="0"/>
              <a:t>Learning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3276600"/>
            <a:ext cx="6657975" cy="200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Model-as-Dependency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US" dirty="0"/>
              <a:t>Probably the most straightforward way to package an ML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mostly used for implementing the Forecast pattern.</a:t>
            </a:r>
          </a:p>
          <a:p>
            <a:endParaRPr lang="en-US" dirty="0"/>
          </a:p>
          <a:p>
            <a:r>
              <a:rPr lang="en-US" dirty="0"/>
              <a:t>A packaged ML model is considered as a dependency within the software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the application consumes the ML model like a conventional jar dependency by invoking the prediction method and passing the values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return value of such method execution is some prediction that is performed by the previously trained ML model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00" y="3836816"/>
            <a:ext cx="5355736" cy="302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Precompute Serving Pattern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Tightly related to the Forecast ML workflow</a:t>
            </a:r>
          </a:p>
          <a:p>
            <a:r>
              <a:rPr lang="en-US" dirty="0"/>
              <a:t>Use an already trained ML model and precompute the predictions for the incoming batch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Resulting predictions are persisted in the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any input request, query the database to get the prediction result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3124200"/>
            <a:ext cx="6300788" cy="2512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Model-on-Demand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152400" y="1600201"/>
            <a:ext cx="6781799" cy="5029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Treats the ML model as a dependency that is available at runtime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contrary to the Model-as-Dependency pattern, has its own release cycle and is published independently</a:t>
            </a:r>
          </a:p>
          <a:p>
            <a:r>
              <a:rPr lang="en-US" dirty="0" smtClean="0"/>
              <a:t>Message-broker </a:t>
            </a:r>
            <a:r>
              <a:rPr lang="en-US" dirty="0"/>
              <a:t>architecture is typically used for such on-demand model serving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contains two main types of architecture components</a:t>
            </a:r>
            <a:r>
              <a:rPr lang="en-US" dirty="0">
                <a:solidFill>
                  <a:srgbClr val="FF0000"/>
                </a:solidFill>
              </a:rPr>
              <a:t>: </a:t>
            </a:r>
            <a:endParaRPr lang="en-US" dirty="0" smtClean="0">
              <a:solidFill>
                <a:srgbClr val="FF0000"/>
              </a:solidFill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a </a:t>
            </a:r>
            <a:r>
              <a:rPr lang="en-US" dirty="0">
                <a:solidFill>
                  <a:srgbClr val="FF0000"/>
                </a:solidFill>
              </a:rPr>
              <a:t>broker component </a:t>
            </a:r>
            <a:endParaRPr lang="en-US" dirty="0" smtClean="0">
              <a:solidFill>
                <a:srgbClr val="FF0000"/>
              </a:solidFill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an </a:t>
            </a:r>
            <a:r>
              <a:rPr lang="en-US" dirty="0">
                <a:solidFill>
                  <a:srgbClr val="FF0000"/>
                </a:solidFill>
              </a:rPr>
              <a:t>event processor component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Broker component is the central part that contains the event channels that are </a:t>
            </a:r>
            <a:r>
              <a:rPr lang="en-US" dirty="0" err="1"/>
              <a:t>utilised</a:t>
            </a:r>
            <a:r>
              <a:rPr lang="en-US" dirty="0"/>
              <a:t> within the event flow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event channels, which are enclosed in the broker component, are message queues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Message broker allows one process to write prediction-requests in an input queue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Event processor contains the model serving runtime and the ML model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connects to the broker, reads these requests in batch from the queue and sends them to the model to make the predictions</a:t>
            </a:r>
          </a:p>
          <a:p>
            <a:r>
              <a:rPr lang="en-US" dirty="0" smtClean="0"/>
              <a:t>The </a:t>
            </a:r>
            <a:r>
              <a:rPr lang="en-US" dirty="0"/>
              <a:t>model serving process runs the prediction generation on the input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writes the resulted predictions to the output queue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queued prediction results are pushed to the prediction service that initiated the prediction request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862" y="1777592"/>
            <a:ext cx="518413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24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3188</TotalTime>
  <Words>1189</Words>
  <Application>Microsoft Office PowerPoint</Application>
  <PresentationFormat>Widescreen</PresentationFormat>
  <Paragraphs>132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Model Serving Patterns</vt:lpstr>
      <vt:lpstr>Machine Learning Workflow</vt:lpstr>
      <vt:lpstr>Code: Deployment Pipelines</vt:lpstr>
      <vt:lpstr>Model Serving Patterns</vt:lpstr>
      <vt:lpstr>Model Serving Patterns(2)</vt:lpstr>
      <vt:lpstr>Model-as-Service</vt:lpstr>
      <vt:lpstr>Model-as-Dependency</vt:lpstr>
      <vt:lpstr>Precompute Serving Pattern</vt:lpstr>
      <vt:lpstr>Model-on-Demand</vt:lpstr>
      <vt:lpstr>Hybrid-Serving (Federated Learning)</vt:lpstr>
      <vt:lpstr>Hybrid-Serving (Federated Learning) 2</vt:lpstr>
      <vt:lpstr>Deployment Strategies</vt:lpstr>
      <vt:lpstr>Deploying ML Models as Docker Containers</vt:lpstr>
      <vt:lpstr>Deploying ML Models as Serverless Functions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251</cp:revision>
  <dcterms:created xsi:type="dcterms:W3CDTF">2018-10-16T06:13:57Z</dcterms:created>
  <dcterms:modified xsi:type="dcterms:W3CDTF">2023-10-19T10:25:51Z</dcterms:modified>
</cp:coreProperties>
</file>

<file path=docProps/thumbnail.jpeg>
</file>